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73" r:id="rId4"/>
    <p:sldId id="259" r:id="rId5"/>
    <p:sldId id="288" r:id="rId6"/>
    <p:sldId id="260" r:id="rId7"/>
    <p:sldId id="264" r:id="rId8"/>
    <p:sldId id="274" r:id="rId9"/>
    <p:sldId id="265" r:id="rId10"/>
    <p:sldId id="269" r:id="rId11"/>
    <p:sldId id="289" r:id="rId12"/>
    <p:sldId id="290" r:id="rId13"/>
    <p:sldId id="282" r:id="rId14"/>
    <p:sldId id="275" r:id="rId15"/>
    <p:sldId id="277" r:id="rId16"/>
    <p:sldId id="272" r:id="rId17"/>
    <p:sldId id="278" r:id="rId18"/>
    <p:sldId id="284" r:id="rId19"/>
    <p:sldId id="287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6EBE-7854-499F-B79A-635F590DE6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C432-1841-48FD-951B-CA3EC258EF4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1388-6A1C-4DC9-835C-1D2E78B136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EE01-907C-41AE-9B0C-91327A0B527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FE04-E79D-4087-B2F6-63B4924543F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856E-4E01-47E9-8B5D-41AC5E8B7C7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035C-BF01-47B4-8FCE-46BB8F7336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B387-BF7D-42CB-BA3B-0E7FF9770DC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FAAE-7347-4843-B375-15DAFBDA2CA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2F06-F811-4B53-8781-163A9EC6F71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4FF6-0C8A-453D-9CD8-320E43C7869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61F1-29D0-4EA6-8B7E-10748B667B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0E82-61C0-4C97-B050-9D1BBCB0D73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E7F7-79C4-463A-9EDD-40931634E41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7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62EA-C642-4E7D-ACB0-431576B5C5D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72EF-F719-42BB-959F-1D8E9CBD81A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25F7-55E0-43D3-8953-06A55DFFAD0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AAC6-CEA4-4AE5-97BE-EC5981D2F82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94AC-6F25-41EE-8A0A-C29C98CBBAB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B29E-C34E-494D-9F0E-07E48CF4069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6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7CEE-3855-44EF-8514-44C24981F72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DE3B-BED5-429E-B7F2-68AB51112B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7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2BD50-8541-46B6-86B6-4E9E8636717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14E77-CEEB-45A8-9C31-1BFA7582A55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525492" y="4793672"/>
            <a:ext cx="5417126" cy="18703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изучении наук примеры полезнее правил</a:t>
            </a:r>
          </a:p>
          <a:p>
            <a:pPr algn="r"/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И. Ньютон</a:t>
            </a:r>
            <a:endParaRPr lang="ru-RU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90109" y="193964"/>
            <a:ext cx="9567135" cy="135774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Условия плавания тел</a:t>
            </a:r>
            <a:endParaRPr lang="ru-RU" dirty="0"/>
          </a:p>
        </p:txBody>
      </p:sp>
      <p:pic>
        <p:nvPicPr>
          <p:cNvPr id="4" name="Picture 2" descr="L:\учитель года\2 этап\материал для презнт урока\IMG_4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1357919"/>
            <a:ext cx="5846618" cy="556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124" y="277091"/>
            <a:ext cx="8682567" cy="10390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Выясним, при каком условии тело в данной жидкости плавает, а когда тонет? 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0842" y="1981200"/>
            <a:ext cx="3339813" cy="3394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56" y="1981200"/>
            <a:ext cx="3519054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5127" y="997527"/>
            <a:ext cx="10501746" cy="45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249382"/>
            <a:ext cx="9744365" cy="14547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731521"/>
            <a:ext cx="11222182" cy="57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94" y="510363"/>
            <a:ext cx="4848113" cy="1733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Можно ли заставить плавать тело, плотность которого больше плотности воды?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0072" y="1108364"/>
            <a:ext cx="4752109" cy="464127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81892" y="665017"/>
                <a:ext cx="4821382" cy="2895599"/>
              </a:xfrm>
            </p:spPr>
            <p:txBody>
              <a:bodyPr/>
              <a:lstStyle/>
              <a:p>
                <a:endParaRPr lang="ru-RU" sz="4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4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Тело тонет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ru-RU" sz="60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тяж</m:t>
                          </m:r>
                        </m:sub>
                      </m:sSub>
                      <m:r>
                        <a:rPr lang="ru-RU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6000" i="1" smtClean="0">
                              <a:latin typeface="Cambria Math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6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60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т</m:t>
                          </m:r>
                        </m:sub>
                      </m:sSub>
                      <m:r>
                        <a:rPr lang="ru-RU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6000" i="1" smtClean="0">
                              <a:latin typeface="Cambria Math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ж</m:t>
                          </m:r>
                        </m:sub>
                      </m:sSub>
                    </m:oMath>
                  </m:oMathPara>
                </a14:m>
                <a:endParaRPr lang="ru-RU" sz="6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Текс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892" y="665017"/>
                <a:ext cx="4821382" cy="28955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96403" y="318654"/>
                <a:ext cx="4462272" cy="3699164"/>
              </a:xfrm>
            </p:spPr>
            <p:txBody>
              <a:bodyPr/>
              <a:lstStyle/>
              <a:p>
                <a:r>
                  <a:rPr lang="ru-RU" sz="4400" dirty="0" smtClean="0"/>
                  <a:t>Тело плавает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тяж</m:t>
                          </m:r>
                        </m:sub>
                      </m:sSub>
                      <m:r>
                        <a:rPr lang="en-US" sz="6000" b="1" i="1" smtClean="0">
                          <a:gradFill>
                            <a:gsLst>
                              <a:gs pos="0">
                                <a:prstClr val="black"/>
                              </a:gs>
                              <a:gs pos="4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212745">
                                  <a:alpha val="65000"/>
                                </a:srgbClr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5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</m:oMath>
                  </m:oMathPara>
                </a14:m>
                <a:endParaRPr lang="en-US" sz="54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Текст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96403" y="318654"/>
                <a:ext cx="4462272" cy="36991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223919" y="3560617"/>
            <a:ext cx="2400300" cy="304799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91834" y="110836"/>
            <a:ext cx="8682567" cy="8312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smtClean="0">
                <a:latin typeface="Calibri" panose="020F0502020204030204" pitchFamily="34" charset="0"/>
                <a:cs typeface="Calibri" panose="020F0502020204030204" pitchFamily="34" charset="0"/>
              </a:rPr>
              <a:t>Систематизация знаний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524000" y="3560618"/>
            <a:ext cx="2424545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8"/>
              <p:cNvSpPr>
                <a:spLocks noGrp="1"/>
              </p:cNvSpPr>
              <p:nvPr>
                <p:ph type="title"/>
              </p:nvPr>
            </p:nvSpPr>
            <p:spPr>
              <a:xfrm>
                <a:off x="1118794" y="581890"/>
                <a:ext cx="5863897" cy="5680365"/>
              </a:xfrm>
            </p:spPr>
            <p:txBody>
              <a:bodyPr/>
              <a:lstStyle/>
              <a:p>
                <a:pPr marL="0" lvl="0" indent="0" algn="ctr">
                  <a:spcBef>
                    <a:spcPct val="20000"/>
                  </a:spcBef>
                  <a:spcAft>
                    <a:spcPts val="300"/>
                  </a:spcAft>
                  <a:buSzPct val="130000"/>
                  <a:buNone/>
                </a:pPr>
                <a:r>
                  <a:rPr lang="ru-RU" sz="4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Если сила тяжести меньше архимедовой силы, то тело будет подниматься из жидкости, всплывать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тяж</m:t>
                          </m:r>
                        </m:sub>
                      </m:sSub>
                      <m:r>
                        <a:rPr lang="ru-RU" sz="6000" i="1" dirty="0" smtClean="0">
                          <a:gradFill>
                            <a:gsLst>
                              <a:gs pos="0">
                                <a:prstClr val="black"/>
                              </a:gs>
                              <a:gs pos="4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212745">
                                  <a:alpha val="65000"/>
                                </a:srgbClr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т</m:t>
                          </m:r>
                        </m:sub>
                      </m:sSub>
                      <m:r>
                        <a:rPr lang="ru-RU" sz="6000" i="1" smtClean="0">
                          <a:gradFill>
                            <a:gsLst>
                              <a:gs pos="0">
                                <a:prstClr val="black"/>
                              </a:gs>
                              <a:gs pos="4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212745">
                                  <a:alpha val="65000"/>
                                </a:srgbClr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6000" i="1">
                              <a:gradFill>
                                <a:gsLst>
                                  <a:gs pos="0">
                                    <a:prstClr val="black"/>
                                  </a:gs>
                                  <a:gs pos="40000">
                                    <a:prstClr val="black">
                                      <a:lumMod val="75000"/>
                                      <a:lumOff val="25000"/>
                                    </a:prstClr>
                                  </a:gs>
                                  <a:gs pos="100000">
                                    <a:srgbClr val="212745">
                                      <a:alpha val="65000"/>
                                    </a:srgbClr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ж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Заголовок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8794" y="581890"/>
                <a:ext cx="5863897" cy="56803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8725" y="1302327"/>
            <a:ext cx="2447925" cy="3191092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434354" y="5056909"/>
            <a:ext cx="4518213" cy="5804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91834" y="221673"/>
            <a:ext cx="8682567" cy="8728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Физкультминутка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5857433"/>
              </p:ext>
            </p:extLst>
          </p:nvPr>
        </p:nvGraphicFramePr>
        <p:xfrm>
          <a:off x="2105892" y="969819"/>
          <a:ext cx="9989125" cy="5494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38">
                  <a:extLst>
                    <a:ext uri="{9D8B030D-6E8A-4147-A177-3AD203B41FA5}">
                      <a16:colId xmlns:a16="http://schemas.microsoft.com/office/drawing/2014/main" xmlns="" val="1907813365"/>
                    </a:ext>
                  </a:extLst>
                </a:gridCol>
                <a:gridCol w="9388387">
                  <a:extLst>
                    <a:ext uri="{9D8B030D-6E8A-4147-A177-3AD203B41FA5}">
                      <a16:colId xmlns:a16="http://schemas.microsoft.com/office/drawing/2014/main" xmlns="" val="3311256132"/>
                    </a:ext>
                  </a:extLst>
                </a:gridCol>
              </a:tblGrid>
              <a:tr h="699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C00000"/>
                          </a:solidFill>
                          <a:effectLst/>
                        </a:rPr>
                        <a:t>Истина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4400" dirty="0">
                          <a:solidFill>
                            <a:srgbClr val="7030A0"/>
                          </a:solidFill>
                          <a:effectLst/>
                        </a:rPr>
                        <a:t>ложь</a:t>
                      </a: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309294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Архимедова сила зависит от плотности жидкости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5633430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Сила Архимеда зависит от плотности тела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720090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Сила Архимеда зависит от объема погруженной части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926673"/>
                  </a:ext>
                </a:extLst>
              </a:tr>
              <a:tr h="879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Выталкивающая сила действует на любое тело погруженное в жидкость или газ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502010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Архимедова сила зависит от массы тела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210082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Сила Архимеда зависит от формы тела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014069"/>
                  </a:ext>
                </a:extLst>
              </a:tr>
              <a:tr h="46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Сила Архимеда зависит от глубины погружения тела внутри жидкости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644503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Сила Архимеда приложена к телу и направлена вверх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68241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Архимедова сила всегда меньше силы тяжести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123531"/>
                  </a:ext>
                </a:extLst>
              </a:tr>
              <a:tr h="42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Сила Архимеда не возникает в газах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1" marR="615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59789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221674"/>
            <a:ext cx="1898074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277091"/>
            <a:ext cx="8682567" cy="13023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Решение задач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89709" y="1260765"/>
                <a:ext cx="10183091" cy="4973780"/>
              </a:xfrm>
            </p:spPr>
            <p:txBody>
              <a:bodyPr/>
              <a:lstStyle/>
              <a:p>
                <a:pPr marL="46037" indent="0">
                  <a:buNone/>
                </a:pPr>
                <a:r>
                  <a:rPr lang="ru-RU" dirty="0" smtClean="0"/>
                  <a:t>№1</a:t>
                </a:r>
              </a:p>
              <a:p>
                <a:pPr marL="46037" indent="0">
                  <a:buNone/>
                </a:pPr>
                <a:r>
                  <a:rPr lang="ru-RU" dirty="0" smtClean="0"/>
                  <a:t>Объем тела 300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/>
                  <a:t>, а его вес 3 Н. Утонет ли это тело в воде?</a:t>
                </a:r>
              </a:p>
              <a:p>
                <a:pPr marL="46037" indent="0">
                  <a:buNone/>
                </a:pPr>
                <a:endParaRPr lang="ru-RU" dirty="0"/>
              </a:p>
              <a:p>
                <a:pPr marL="46037" indent="0">
                  <a:buNone/>
                </a:pPr>
                <a:endParaRPr lang="ru-RU" dirty="0" smtClean="0"/>
              </a:p>
              <a:p>
                <a:pPr marL="46037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89709" y="1260765"/>
                <a:ext cx="10183091" cy="4973780"/>
              </a:xfrm>
              <a:blipFill rotWithShape="1">
                <a:blip r:embed="rId2"/>
                <a:stretch>
                  <a:fillRect l="-299" t="-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2163475"/>
            <a:ext cx="10482943" cy="451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277091"/>
            <a:ext cx="8682567" cy="13023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Решение задач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9709" y="1260765"/>
            <a:ext cx="10183091" cy="4973780"/>
          </a:xfrm>
        </p:spPr>
        <p:txBody>
          <a:bodyPr/>
          <a:lstStyle/>
          <a:p>
            <a:pPr marL="46037" indent="0">
              <a:buNone/>
            </a:pPr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 smtClean="0"/>
          </a:p>
          <a:p>
            <a:pPr marL="46037" indent="0">
              <a:buNone/>
            </a:pPr>
            <a:r>
              <a:rPr lang="ru-RU" dirty="0" smtClean="0"/>
              <a:t>Тело плавает в керосине, погружаясь на ¾ своего объема. Определить плотность вещества тела.</a:t>
            </a:r>
          </a:p>
          <a:p>
            <a:pPr marL="46037" indent="0">
              <a:buNone/>
            </a:pPr>
            <a:endParaRPr lang="ru-RU" dirty="0"/>
          </a:p>
          <a:p>
            <a:pPr marL="46037" indent="0">
              <a:buNone/>
            </a:pPr>
            <a:endParaRPr lang="ru-RU" dirty="0" smtClean="0"/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2558142"/>
            <a:ext cx="10276114" cy="39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4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277091"/>
            <a:ext cx="8682567" cy="13023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Решение задач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9709" y="1260765"/>
            <a:ext cx="10183091" cy="4973780"/>
          </a:xfrm>
        </p:spPr>
        <p:txBody>
          <a:bodyPr/>
          <a:lstStyle/>
          <a:p>
            <a:pPr marL="46037" indent="0">
              <a:buNone/>
            </a:pPr>
            <a:r>
              <a:rPr lang="ru-RU" dirty="0" smtClean="0"/>
              <a:t>№3</a:t>
            </a:r>
          </a:p>
          <a:p>
            <a:pPr marL="46037" indent="0">
              <a:buNone/>
            </a:pPr>
            <a:r>
              <a:rPr lang="ru-RU" dirty="0" smtClean="0"/>
              <a:t>Тело при погружении в воду «уменьшается» в весе в 5 раз. Определить плотность тела.</a:t>
            </a:r>
          </a:p>
          <a:p>
            <a:pPr marL="46037" indent="0">
              <a:buNone/>
            </a:pPr>
            <a:endParaRPr lang="ru-RU" dirty="0"/>
          </a:p>
          <a:p>
            <a:pPr marL="46037" indent="0">
              <a:buNone/>
            </a:pPr>
            <a:endParaRPr lang="ru-RU" dirty="0" smtClean="0"/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2563091"/>
            <a:ext cx="9670473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180109"/>
            <a:ext cx="8682567" cy="131618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Легенда об Архимеде</a:t>
            </a:r>
            <a:endParaRPr lang="ru-RU" sz="4800" dirty="0"/>
          </a:p>
        </p:txBody>
      </p:sp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>
          <a:xfrm>
            <a:off x="5597236" y="4765964"/>
            <a:ext cx="6026728" cy="1981200"/>
          </a:xfrm>
        </p:spPr>
        <p:txBody>
          <a:bodyPr/>
          <a:lstStyle/>
          <a:p>
            <a:pPr marL="44450" indent="0">
              <a:buNone/>
            </a:pP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Мы обязаны Архимеду фундаментом учения о равновесии жидкостей. </a:t>
            </a:r>
          </a:p>
          <a:p>
            <a:pPr marL="44450" indent="0" algn="r">
              <a:buNone/>
            </a:pPr>
            <a:r>
              <a:rPr 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Ж. Лагранж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3674" y="1496290"/>
            <a:ext cx="4170218" cy="49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79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91834" y="346365"/>
            <a:ext cx="8682567" cy="1274618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Подведение итогов: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528" y="2701636"/>
            <a:ext cx="6664036" cy="2757054"/>
          </a:xfrm>
        </p:spPr>
        <p:txBody>
          <a:bodyPr/>
          <a:lstStyle/>
          <a:p>
            <a:pPr marL="4445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Что вы узнали сегодня на уроке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4450" indent="0"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>
              <a:buNone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Чему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научились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4450" indent="0"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>
              <a:buNone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для вас было наиболее сложным?</a:t>
            </a:r>
          </a:p>
          <a:p>
            <a:pPr marL="44450" indent="0"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 каким настроением вы уйдёте с урока? 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79" y="166256"/>
            <a:ext cx="2466110" cy="2355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28" y="2093334"/>
            <a:ext cx="3847235" cy="43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277091"/>
            <a:ext cx="8682567" cy="9421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Домашнее задание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6692" y="1870363"/>
            <a:ext cx="3519054" cy="325581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76800" y="1870363"/>
            <a:ext cx="5779008" cy="4544291"/>
          </a:xfrm>
        </p:spPr>
        <p:txBody>
          <a:bodyPr/>
          <a:lstStyle/>
          <a:p>
            <a:pPr marL="44450" indent="0">
              <a:buNone/>
            </a:pPr>
            <a:r>
              <a:rPr lang="ru-RU" sz="2400" b="1" dirty="0"/>
              <a:t>§ </a:t>
            </a:r>
            <a:r>
              <a:rPr lang="ru-RU" sz="2400" b="1" dirty="0" smtClean="0"/>
              <a:t>52,53 упр.28 </a:t>
            </a:r>
            <a:endParaRPr lang="ru-RU" sz="2400" b="1" dirty="0"/>
          </a:p>
          <a:p>
            <a:pPr marL="44450" indent="0">
              <a:buNone/>
            </a:pPr>
            <a:r>
              <a:rPr lang="ru-RU" sz="2400" b="1" dirty="0"/>
              <a:t>Творческое </a:t>
            </a:r>
            <a:r>
              <a:rPr lang="ru-RU" sz="2400" b="1" dirty="0" smtClean="0"/>
              <a:t>задание:</a:t>
            </a:r>
          </a:p>
          <a:p>
            <a:pPr marL="46037" lvl="0" indent="0">
              <a:buNone/>
            </a:pPr>
            <a:r>
              <a:rPr lang="ru-RU" dirty="0" smtClean="0"/>
              <a:t>1.Кратко </a:t>
            </a:r>
            <a:r>
              <a:rPr lang="ru-RU" dirty="0"/>
              <a:t>интересные факты из истории воздухоплавания.</a:t>
            </a:r>
          </a:p>
          <a:p>
            <a:pPr marL="46037" lvl="0" indent="0">
              <a:buNone/>
            </a:pPr>
            <a:r>
              <a:rPr lang="ru-RU" dirty="0" smtClean="0"/>
              <a:t>2.Примеры </a:t>
            </a:r>
            <a:r>
              <a:rPr lang="ru-RU" dirty="0"/>
              <a:t>разных типов аэростатов (воздушный шар, стратостат, дирижабль)</a:t>
            </a:r>
          </a:p>
          <a:p>
            <a:pPr marL="46037" lvl="0" indent="0">
              <a:buNone/>
            </a:pPr>
            <a:r>
              <a:rPr lang="ru-RU" dirty="0" smtClean="0"/>
              <a:t>3.Условие </a:t>
            </a:r>
            <a:r>
              <a:rPr lang="ru-RU" dirty="0"/>
              <a:t>поднятия шара в воздух.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6" y="3491345"/>
            <a:ext cx="2937164" cy="2895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7309" y="731520"/>
            <a:ext cx="10252364" cy="3474720"/>
          </a:xfrm>
        </p:spPr>
        <p:txBody>
          <a:bodyPr/>
          <a:lstStyle/>
          <a:p>
            <a:pPr marL="46037" indent="0">
              <a:buNone/>
            </a:pP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«Пожилые греки рассказывали, что Архимед обладал чудовищной силой. Даже стоя по пояс в воде, он легко поднимал одной левой массу в 1000 кг. Правда, только до пояса, выше поднимать отказывался</a:t>
            </a:r>
            <a:r>
              <a:rPr lang="ru-R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46037" indent="0">
              <a:buNone/>
            </a:pPr>
            <a:r>
              <a:rPr lang="ru-R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Правдива ли эта история? Почему Архимед поднимал груз только до пояса? </a:t>
            </a:r>
          </a:p>
        </p:txBody>
      </p:sp>
    </p:spTree>
    <p:extLst>
      <p:ext uri="{BB962C8B-B14F-4D97-AF65-F5344CB8AC3E}">
        <p14:creationId xmlns:p14="http://schemas.microsoft.com/office/powerpoint/2010/main" val="1071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91834" y="387927"/>
            <a:ext cx="8682567" cy="9005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Любое ли тело может плавать в жидкости или газе?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886691" y="2243470"/>
            <a:ext cx="6493161" cy="3921802"/>
          </a:xfrm>
        </p:spPr>
        <p:txBody>
          <a:bodyPr/>
          <a:lstStyle/>
          <a:p>
            <a:pPr marL="46037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Цель урока: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выяснить, почему одни тела в воде тонут, другие всплывают, а третьи (например, рыбы, подводные лодки) способны плавать внутри жидкости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3" y="1662545"/>
            <a:ext cx="3241964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246785"/>
            <a:ext cx="8682567" cy="11525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Какая сила называется выталкивающей?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1399309"/>
            <a:ext cx="8534400" cy="1607126"/>
          </a:xfrm>
        </p:spPr>
        <p:txBody>
          <a:bodyPr/>
          <a:lstStyle/>
          <a:p>
            <a:pPr marL="4445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Сила выталкивающая тело из жидкости или газа называется выталкивающей или архимедовой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6" y="2521528"/>
            <a:ext cx="5903913" cy="42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6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1834" y="304800"/>
            <a:ext cx="8682567" cy="11499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Куда направлена выталкивающая сила?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524000" y="1454726"/>
            <a:ext cx="9809018" cy="2751513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Сила, выталкивающая тело из жидкости или газа , направлена противоположно силе тяжести, приложенной к этому телу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31126"/>
            <a:ext cx="4045528" cy="3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1834" y="332509"/>
            <a:ext cx="8682567" cy="10529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какой формуле рассчитывается выталкивающая сила?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4185" y="1699954"/>
            <a:ext cx="4364179" cy="1166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612129" y="2778919"/>
                <a:ext cx="4462272" cy="3474720"/>
              </a:xfrm>
            </p:spPr>
            <p:txBody>
              <a:bodyPr/>
              <a:lstStyle/>
              <a:p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ж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-плотность жидкости</a:t>
                </a: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g- </a:t>
                </a:r>
                <a:r>
                  <a:rPr lang="ru-RU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ускорение свободного падения</a:t>
                </a: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тела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 объем погруженной в жидкость части тела</a:t>
                </a:r>
                <a:endParaRPr lang="ru-RU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612129" y="2778919"/>
                <a:ext cx="4462272" cy="3474720"/>
              </a:xfrm>
              <a:blipFill>
                <a:blip r:embed="rId3"/>
                <a:stretch>
                  <a:fillRect l="-2869" b="-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3344" y="731520"/>
            <a:ext cx="1109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800" b="1" dirty="0">
              <a:solidFill>
                <a:srgbClr val="40404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5" y="3241963"/>
            <a:ext cx="50292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1834" y="207819"/>
            <a:ext cx="8682567" cy="6650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По какой </a:t>
            </a:r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еще формуле 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рассчитывается выталкивающая сила?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024254" y="1995055"/>
                <a:ext cx="5167746" cy="4225635"/>
              </a:xfrm>
            </p:spPr>
            <p:txBody>
              <a:bodyPr/>
              <a:lstStyle/>
              <a:p>
                <a:pPr marL="46037" indent="0">
                  <a:buNone/>
                </a:pPr>
                <a:endParaRPr lang="ru-RU" sz="28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037" indent="0">
                  <a:buNone/>
                </a:pPr>
                <a:r>
                  <a:rPr lang="ru-RU" sz="2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Архимедова (или выталкивающая) сила равна весу жидкости в объеме тела</a:t>
                </a:r>
              </a:p>
              <a:p>
                <a:pPr marL="46037" indent="0" algn="ctr">
                  <a:buNone/>
                </a:pPr>
                <a:endParaRPr lang="ru-RU" sz="540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6037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6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6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ru-RU" sz="6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ж</m:t>
                        </m:r>
                      </m:sub>
                    </m:sSub>
                  </m:oMath>
                </a14:m>
                <a:endParaRPr lang="ru-RU" sz="6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024254" y="1995055"/>
                <a:ext cx="5167746" cy="4225635"/>
              </a:xfrm>
              <a:blipFill>
                <a:blip r:embed="rId2"/>
                <a:stretch>
                  <a:fillRect l="-1415"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1995055"/>
            <a:ext cx="6774872" cy="42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221673"/>
            <a:ext cx="9670473" cy="5818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измерить силу Архимеда?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425" y="2121694"/>
            <a:ext cx="3224357" cy="3932742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12619" y="2121694"/>
            <a:ext cx="6830290" cy="3515626"/>
          </a:xfrm>
        </p:spPr>
        <p:txBody>
          <a:bodyPr/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Чтобы измерить силу Архимеда надо из веса тела в воздухе вычесть вес тела в жидкости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540</Words>
  <Application>Microsoft Office PowerPoint</Application>
  <PresentationFormat>Произвольный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Условия плавания тел</vt:lpstr>
      <vt:lpstr>Легенда об Архимеде</vt:lpstr>
      <vt:lpstr>Презентация PowerPoint</vt:lpstr>
      <vt:lpstr>Любое ли тело может плавать в жидкости или газе? </vt:lpstr>
      <vt:lpstr>Какая сила называется выталкивающей?</vt:lpstr>
      <vt:lpstr>Куда направлена выталкивающая сила?</vt:lpstr>
      <vt:lpstr>По какой формуле рассчитывается выталкивающая сила?</vt:lpstr>
      <vt:lpstr>По какой еще формуле рассчитывается выталкивающая сила?</vt:lpstr>
      <vt:lpstr>Как измерить силу Архимеда?</vt:lpstr>
      <vt:lpstr>Выясним, при каком условии тело в данной жидкости плавает, а когда тонет?  </vt:lpstr>
      <vt:lpstr>Презентация PowerPoint</vt:lpstr>
      <vt:lpstr> </vt:lpstr>
      <vt:lpstr>Можно ли заставить плавать тело, плотность которого больше плотности воды?</vt:lpstr>
      <vt:lpstr>Систематизация знаний</vt:lpstr>
      <vt:lpstr>Если сила тяжести меньше архимедовой силы, то тело будет подниматься из жидкости, всплывать  F_тяж&lt;F_A ρ_т&lt;ρ_ж</vt:lpstr>
      <vt:lpstr>Физкультминутка</vt:lpstr>
      <vt:lpstr>Решение задач</vt:lpstr>
      <vt:lpstr>Решение задач</vt:lpstr>
      <vt:lpstr>Решение задач</vt:lpstr>
      <vt:lpstr>Подведение итогов: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</dc:title>
  <dc:creator>Людмила</dc:creator>
  <cp:lastModifiedBy>Fizika</cp:lastModifiedBy>
  <cp:revision>113</cp:revision>
  <dcterms:created xsi:type="dcterms:W3CDTF">2019-03-21T05:20:53Z</dcterms:created>
  <dcterms:modified xsi:type="dcterms:W3CDTF">2019-03-28T06:29:59Z</dcterms:modified>
</cp:coreProperties>
</file>